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4" r:id="rId6"/>
    <p:sldId id="303" r:id="rId7"/>
    <p:sldId id="279" r:id="rId8"/>
    <p:sldId id="293" r:id="rId9"/>
    <p:sldId id="294" r:id="rId10"/>
    <p:sldId id="295" r:id="rId11"/>
    <p:sldId id="296" r:id="rId12"/>
    <p:sldId id="297" r:id="rId13"/>
    <p:sldId id="300" r:id="rId14"/>
    <p:sldId id="302" r:id="rId15"/>
    <p:sldId id="299" r:id="rId16"/>
    <p:sldId id="30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B01BE60-E6EB-4DF3-9F34-735772D11B50}">
          <p14:sldIdLst>
            <p14:sldId id="256"/>
            <p14:sldId id="264"/>
            <p14:sldId id="303"/>
            <p14:sldId id="279"/>
            <p14:sldId id="293"/>
            <p14:sldId id="294"/>
            <p14:sldId id="295"/>
            <p14:sldId id="296"/>
            <p14:sldId id="297"/>
            <p14:sldId id="300"/>
            <p14:sldId id="302"/>
            <p14:sldId id="299"/>
            <p14:sldId id="30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3204" autoAdjust="0"/>
  </p:normalViewPr>
  <p:slideViewPr>
    <p:cSldViewPr snapToGrid="0">
      <p:cViewPr>
        <p:scale>
          <a:sx n="75" d="100"/>
          <a:sy n="75" d="100"/>
        </p:scale>
        <p:origin x="603" y="195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08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9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25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49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5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2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09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9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11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1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Mobile-Investigator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6. Decrypting the database to extract the flag. 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image3.jpg">
            <a:extLst>
              <a:ext uri="{FF2B5EF4-FFF2-40B4-BE49-F238E27FC236}">
                <a16:creationId xmlns:a16="http://schemas.microsoft.com/office/drawing/2014/main" id="{181ADD6B-D2F7-9778-762C-490D98B5520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4200" y="2621789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7032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8" y="1826384"/>
            <a:ext cx="7615274" cy="29781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Sixo’s</a:t>
            </a:r>
            <a:r>
              <a:rPr lang="en-US" dirty="0">
                <a:solidFill>
                  <a:schemeClr val="bg1"/>
                </a:solidFill>
              </a:rPr>
              <a:t> Android backup tool</a:t>
            </a:r>
          </a:p>
          <a:p>
            <a:r>
              <a:rPr lang="en-US" dirty="0" err="1">
                <a:solidFill>
                  <a:schemeClr val="bg1"/>
                </a:solidFill>
              </a:rPr>
              <a:t>Sqllite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HashCat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76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8" y="1826384"/>
            <a:ext cx="7615274" cy="2978150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Successfully extracted hash and salt from system files.  - Cracked the password using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Hashcat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, leading to access to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backup.ab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Password: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dycpr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8" y="1826384"/>
            <a:ext cx="7615274" cy="2978150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For cybersecurity practitioners and learners, this challenge serves as a practical case study on the vulnerabilities of Android password security and offers a real-world example of how to approach similar cybersecurity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</a:rPr>
              <a:t>challenges.Overall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, this challenge not only demonstrates the capability to breach Android device security but also emphasizes the continuous need for advancing security measures to counteract such sophisticated cracking techniques.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62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G</a:t>
            </a:r>
            <a:r>
              <a:rPr lang="en-US" b="0" i="0" dirty="0">
                <a:effectLst/>
                <a:latin typeface="Arial" panose="020B0604020202020204" pitchFamily="34" charset="0"/>
              </a:rPr>
              <a:t>oal for this challenge is to unravel hidden messages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concealed within files. With the knowledge that the file owner uses a single password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for most accounts, our objective is to identify a secret message, known as the flag. </a:t>
            </a:r>
            <a:r>
              <a:rPr lang="en-US" dirty="0">
                <a:latin typeface="Arial" panose="020B0604020202020204" pitchFamily="34" charset="0"/>
              </a:rPr>
              <a:t>F</a:t>
            </a:r>
            <a:r>
              <a:rPr lang="en-US" b="0" i="0" dirty="0">
                <a:effectLst/>
                <a:latin typeface="Arial" panose="020B0604020202020204" pitchFamily="34" charset="0"/>
              </a:rPr>
              <a:t>ocusing on cracking an Android device's password to access and decrypt a database, presumably for forensic or security testing purposes.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227036"/>
            <a:ext cx="6597372" cy="329619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>
                <a:latin typeface="Arial" panose="020B0604020202020204" pitchFamily="34" charset="0"/>
              </a:rPr>
              <a:t>Objective</a:t>
            </a:r>
            <a:r>
              <a:rPr lang="en-US" dirty="0">
                <a:latin typeface="Arial" panose="020B0604020202020204" pitchFamily="34" charset="0"/>
              </a:rPr>
              <a:t>: Enhance forensic analysis techniques to extract hash and salt from Android system files and crack passwords using </a:t>
            </a:r>
            <a:r>
              <a:rPr lang="en-US" dirty="0" err="1">
                <a:latin typeface="Arial" panose="020B0604020202020204" pitchFamily="34" charset="0"/>
              </a:rPr>
              <a:t>Hashcat</a:t>
            </a:r>
            <a:r>
              <a:rPr lang="en-US" dirty="0">
                <a:latin typeface="Arial" panose="020B0604020202020204" pitchFamily="34" charset="0"/>
              </a:rPr>
              <a:t>.- </a:t>
            </a:r>
          </a:p>
          <a:p>
            <a:r>
              <a:rPr lang="en-US" b="1" dirty="0">
                <a:latin typeface="Arial" panose="020B0604020202020204" pitchFamily="34" charset="0"/>
              </a:rPr>
              <a:t>Key Focus</a:t>
            </a:r>
            <a:r>
              <a:rPr lang="en-US" dirty="0">
                <a:latin typeface="Arial" panose="020B0604020202020204" pitchFamily="34" charset="0"/>
              </a:rPr>
              <a:t>: Identify specific files and folders relevant to forensic investigations, such as system databases and configuration files containing hash and salt values.- </a:t>
            </a:r>
          </a:p>
          <a:p>
            <a:r>
              <a:rPr lang="en-US" b="1" dirty="0">
                <a:latin typeface="Arial" panose="020B0604020202020204" pitchFamily="34" charset="0"/>
              </a:rPr>
              <a:t>Techniques Employed</a:t>
            </a:r>
            <a:r>
              <a:rPr lang="en-US" dirty="0">
                <a:latin typeface="Arial" panose="020B0604020202020204" pitchFamily="34" charset="0"/>
              </a:rPr>
              <a:t>: Use advanced extraction methods to retrieve hash and salt, followed by employing </a:t>
            </a:r>
            <a:r>
              <a:rPr lang="en-US" dirty="0" err="1">
                <a:latin typeface="Arial" panose="020B0604020202020204" pitchFamily="34" charset="0"/>
              </a:rPr>
              <a:t>Hashcat</a:t>
            </a:r>
            <a:r>
              <a:rPr lang="en-US" dirty="0">
                <a:latin typeface="Arial" panose="020B0604020202020204" pitchFamily="34" charset="0"/>
              </a:rPr>
              <a:t> for efficient password cracking.- </a:t>
            </a:r>
          </a:p>
          <a:p>
            <a:r>
              <a:rPr lang="en-US" b="1" dirty="0">
                <a:latin typeface="Arial" panose="020B0604020202020204" pitchFamily="34" charset="0"/>
              </a:rPr>
              <a:t>Expected Outcomes</a:t>
            </a:r>
            <a:r>
              <a:rPr lang="en-US" dirty="0">
                <a:latin typeface="Arial" panose="020B0604020202020204" pitchFamily="34" charset="0"/>
              </a:rPr>
              <a:t>: Achieve higher success rates in accessing secured data on Android devices, improving the thoroughness and accuracy of forensic examinations.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3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125084" y="1967056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1.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Extract the file which contains system folder and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backup.db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image5.jpg">
            <a:extLst>
              <a:ext uri="{FF2B5EF4-FFF2-40B4-BE49-F238E27FC236}">
                <a16:creationId xmlns:a16="http://schemas.microsoft.com/office/drawing/2014/main" id="{B6DCCB86-92F4-8FFA-19AC-B929DD2BAA8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392260" y="2591999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⁠2.⁠ ⁠Hash Extraction: The password's hash is extracted from a specific file path on a user's system. This hash appears to be a combination of SHA1 and MD5 algorithms. "C:\Users\abett\Downloads\Investigator\mobile_investigator\system\password.key"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image2.jpg">
            <a:extLst>
              <a:ext uri="{FF2B5EF4-FFF2-40B4-BE49-F238E27FC236}">
                <a16:creationId xmlns:a16="http://schemas.microsoft.com/office/drawing/2014/main" id="{9E884B6B-C5CC-4F76-2183-8032B8A9475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4200" y="3016250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6121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⁠3.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Found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salt value which is used in the password hashing process retrieved from a database.(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locksettings.db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"C:\Users\abett\Downloads\Investigator\mobile_investigator\system\locksettings.db"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U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sed 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sqLite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 open the database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image7.jpg">
            <a:extLst>
              <a:ext uri="{FF2B5EF4-FFF2-40B4-BE49-F238E27FC236}">
                <a16:creationId xmlns:a16="http://schemas.microsoft.com/office/drawing/2014/main" id="{AD23A1E0-C542-7759-7464-47D4374DC6E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14044" y="3198812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7995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90246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4. Found how password is stored including password quality, length and character composition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image1.jpg">
            <a:extLst>
              <a:ext uri="{FF2B5EF4-FFF2-40B4-BE49-F238E27FC236}">
                <a16:creationId xmlns:a16="http://schemas.microsoft.com/office/drawing/2014/main" id="{A7C4F486-D883-FB87-D0A4-05064C05D06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4200" y="2632675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913128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5. C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onverting the salt value to hex in order to crack the password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image4.jpg">
            <a:extLst>
              <a:ext uri="{FF2B5EF4-FFF2-40B4-BE49-F238E27FC236}">
                <a16:creationId xmlns:a16="http://schemas.microsoft.com/office/drawing/2014/main" id="{2C870C07-95D5-D727-56B6-1099635CACB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4200" y="2508890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948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4" y="1705799"/>
            <a:ext cx="10149569" cy="3635831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5. C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onverting the salt value to hex in order to crack the password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image6.jpg">
            <a:extLst>
              <a:ext uri="{FF2B5EF4-FFF2-40B4-BE49-F238E27FC236}">
                <a16:creationId xmlns:a16="http://schemas.microsoft.com/office/drawing/2014/main" id="{4E0779FA-8EB8-8795-527D-0A3A8CDDEB7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124200" y="2508890"/>
            <a:ext cx="5943600" cy="3340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794828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472</Words>
  <Application>Microsoft Office PowerPoint</Application>
  <PresentationFormat>Widescreen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Avenir Next LT Pro</vt:lpstr>
      <vt:lpstr>Calibri</vt:lpstr>
      <vt:lpstr>Custom</vt:lpstr>
      <vt:lpstr>Mobile-Investigator</vt:lpstr>
      <vt:lpstr>Introduction</vt:lpstr>
      <vt:lpstr>Scope</vt:lpstr>
      <vt:lpstr>Method</vt:lpstr>
      <vt:lpstr>Method</vt:lpstr>
      <vt:lpstr>Method</vt:lpstr>
      <vt:lpstr>Method</vt:lpstr>
      <vt:lpstr>Method</vt:lpstr>
      <vt:lpstr>Method</vt:lpstr>
      <vt:lpstr>Method</vt:lpstr>
      <vt:lpstr>Tools</vt:lpstr>
      <vt:lpstr>Result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Mobile-Investigator</dc:title>
  <dc:creator>Naveena Reddy</dc:creator>
  <cp:lastModifiedBy>Naveena Reddy</cp:lastModifiedBy>
  <cp:revision>2</cp:revision>
  <dcterms:created xsi:type="dcterms:W3CDTF">2024-04-20T04:24:06Z</dcterms:created>
  <dcterms:modified xsi:type="dcterms:W3CDTF">2024-04-20T08:39:13Z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